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6" r:id="rId3"/>
    <p:sldId id="274" r:id="rId4"/>
    <p:sldId id="257" r:id="rId5"/>
    <p:sldId id="258" r:id="rId6"/>
    <p:sldId id="272" r:id="rId7"/>
    <p:sldId id="259" r:id="rId8"/>
    <p:sldId id="260" r:id="rId9"/>
    <p:sldId id="261" r:id="rId10"/>
    <p:sldId id="262" r:id="rId11"/>
    <p:sldId id="263" r:id="rId12"/>
    <p:sldId id="264" r:id="rId13"/>
    <p:sldId id="270" r:id="rId14"/>
    <p:sldId id="265" r:id="rId15"/>
    <p:sldId id="266" r:id="rId16"/>
    <p:sldId id="267" r:id="rId17"/>
    <p:sldId id="268" r:id="rId18"/>
    <p:sldId id="269" r:id="rId19"/>
    <p:sldId id="271" r:id="rId20"/>
    <p:sldId id="275" r:id="rId21"/>
  </p:sldIdLst>
  <p:sldSz cx="18288000" cy="10287000"/>
  <p:notesSz cx="6858000" cy="9144000"/>
  <p:embeddedFontLst>
    <p:embeddedFont>
      <p:font typeface="Nunito Sans Bold" panose="020B0604020202020204" charset="0"/>
      <p:regular r:id="rId22"/>
    </p:embeddedFont>
    <p:embeddedFont>
      <p:font typeface="Calibri" panose="020F0502020204030204" pitchFamily="34" charset="0"/>
      <p:regular r:id="rId23"/>
      <p:bold r:id="rId24"/>
      <p:italic r:id="rId25"/>
      <p:boldItalic r:id="rId26"/>
    </p:embeddedFont>
    <p:embeddedFont>
      <p:font typeface="Open Sans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6" d="100"/>
          <a:sy n="66" d="100"/>
        </p:scale>
        <p:origin x="-384" y="-6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143E8A4-973C-4D69-9815-414C94E18220}"/>
              </a:ext>
            </a:extLst>
          </p:cNvPr>
          <p:cNvSpPr txBox="1"/>
          <p:nvPr/>
        </p:nvSpPr>
        <p:spPr>
          <a:xfrm>
            <a:off x="2057400" y="2476500"/>
            <a:ext cx="13030200" cy="4862870"/>
          </a:xfrm>
          <a:prstGeom prst="rect">
            <a:avLst/>
          </a:prstGeom>
          <a:noFill/>
        </p:spPr>
        <p:txBody>
          <a:bodyPr wrap="square" rtlCol="0">
            <a:spAutoFit/>
          </a:bodyPr>
          <a:lstStyle/>
          <a:p>
            <a:pPr algn="ctr"/>
            <a:r>
              <a:rPr lang="en-US" sz="11500" b="1" dirty="0">
                <a:ln w="9525">
                  <a:solidFill>
                    <a:schemeClr val="bg1"/>
                  </a:solidFill>
                  <a:prstDash val="solid"/>
                </a:ln>
                <a:effectLst>
                  <a:outerShdw blurRad="12700" dist="38100" dir="2700000" algn="tl" rotWithShape="0">
                    <a:schemeClr val="bg1">
                      <a:lumMod val="50000"/>
                    </a:schemeClr>
                  </a:outerShdw>
                </a:effectLst>
              </a:rPr>
              <a:t>Fundamentals of Programing</a:t>
            </a:r>
          </a:p>
          <a:p>
            <a:pPr algn="ctr"/>
            <a:r>
              <a:rPr lang="en-US" sz="8000" b="1" dirty="0">
                <a:ln w="9525">
                  <a:solidFill>
                    <a:schemeClr val="bg1"/>
                  </a:solidFill>
                  <a:prstDash val="solid"/>
                </a:ln>
                <a:effectLst>
                  <a:outerShdw blurRad="12700" dist="38100" dir="2700000" algn="tl" rotWithShape="0">
                    <a:schemeClr val="bg1">
                      <a:lumMod val="50000"/>
                    </a:schemeClr>
                  </a:outerShdw>
                </a:effectLst>
              </a:rPr>
              <a:t>ITC 1063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6400800" y="1943100"/>
            <a:ext cx="11121717" cy="7977273"/>
          </a:xfrm>
          <a:custGeom>
            <a:avLst/>
            <a:gdLst/>
            <a:ahLst/>
            <a:cxnLst/>
            <a:rect l="l" t="t" r="r" b="b"/>
            <a:pathLst>
              <a:path w="11121717" h="7977273">
                <a:moveTo>
                  <a:pt x="0" y="0"/>
                </a:moveTo>
                <a:lnTo>
                  <a:pt x="11121717" y="0"/>
                </a:lnTo>
                <a:lnTo>
                  <a:pt x="11121717" y="7977273"/>
                </a:lnTo>
                <a:lnTo>
                  <a:pt x="0" y="7977273"/>
                </a:lnTo>
                <a:lnTo>
                  <a:pt x="0" y="0"/>
                </a:lnTo>
                <a:close/>
              </a:path>
            </a:pathLst>
          </a:custGeom>
          <a:blipFill>
            <a:blip r:embed="rId2"/>
            <a:stretch>
              <a:fillRect t="-3163"/>
            </a:stretch>
          </a:blipFill>
        </p:spPr>
      </p:sp>
      <p:sp>
        <p:nvSpPr>
          <p:cNvPr id="3" name="TextBox 2">
            <a:extLst>
              <a:ext uri="{FF2B5EF4-FFF2-40B4-BE49-F238E27FC236}">
                <a16:creationId xmlns:a16="http://schemas.microsoft.com/office/drawing/2014/main" xmlns="" id="{D55722FA-C0B0-4E28-82B2-8A6049D009EE}"/>
              </a:ext>
            </a:extLst>
          </p:cNvPr>
          <p:cNvSpPr txBox="1"/>
          <p:nvPr/>
        </p:nvSpPr>
        <p:spPr>
          <a:xfrm>
            <a:off x="922645" y="3162300"/>
            <a:ext cx="4343400" cy="4524315"/>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This is Dashboard. Divided this dashboard to 4 main tasks and we also give a logout option. Let’s see this 4 options one by one.</a:t>
            </a:r>
          </a:p>
        </p:txBody>
      </p:sp>
      <p:sp>
        <p:nvSpPr>
          <p:cNvPr id="7" name="Rectangle 6">
            <a:extLst>
              <a:ext uri="{FF2B5EF4-FFF2-40B4-BE49-F238E27FC236}">
                <a16:creationId xmlns:a16="http://schemas.microsoft.com/office/drawing/2014/main" xmlns="" id="{16DF4A2E-D7B1-4FF2-ACCA-2291F0ED977E}"/>
              </a:ext>
            </a:extLst>
          </p:cNvPr>
          <p:cNvSpPr/>
          <p:nvPr/>
        </p:nvSpPr>
        <p:spPr>
          <a:xfrm>
            <a:off x="6597904" y="366627"/>
            <a:ext cx="3830151" cy="1015663"/>
          </a:xfrm>
          <a:prstGeom prst="rect">
            <a:avLst/>
          </a:prstGeom>
          <a:noFill/>
        </p:spPr>
        <p:txBody>
          <a:bodyPr wrap="none" lIns="91440" tIns="45720" rIns="91440" bIns="45720">
            <a:spAutoFit/>
          </a:bodyPr>
          <a:lstStyle/>
          <a:p>
            <a:pPr algn="ctr"/>
            <a:r>
              <a:rPr lang="en-U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Dash board</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7010400" y="1714500"/>
            <a:ext cx="10656018" cy="8229600"/>
          </a:xfrm>
          <a:custGeom>
            <a:avLst/>
            <a:gdLst/>
            <a:ahLst/>
            <a:cxnLst/>
            <a:rect l="l" t="t" r="r" b="b"/>
            <a:pathLst>
              <a:path w="10656018" h="8229600">
                <a:moveTo>
                  <a:pt x="0" y="0"/>
                </a:moveTo>
                <a:lnTo>
                  <a:pt x="10656018" y="0"/>
                </a:lnTo>
                <a:lnTo>
                  <a:pt x="10656018" y="8229600"/>
                </a:lnTo>
                <a:lnTo>
                  <a:pt x="0" y="8229600"/>
                </a:lnTo>
                <a:lnTo>
                  <a:pt x="0" y="0"/>
                </a:lnTo>
                <a:close/>
              </a:path>
            </a:pathLst>
          </a:custGeom>
          <a:blipFill>
            <a:blip r:embed="rId2"/>
            <a:stretch>
              <a:fillRect t="-9672" r="-3320"/>
            </a:stretch>
          </a:blipFill>
        </p:spPr>
      </p:sp>
      <p:sp>
        <p:nvSpPr>
          <p:cNvPr id="3" name="TextBox 2">
            <a:extLst>
              <a:ext uri="{FF2B5EF4-FFF2-40B4-BE49-F238E27FC236}">
                <a16:creationId xmlns:a16="http://schemas.microsoft.com/office/drawing/2014/main" xmlns="" id="{9337F34A-EE9C-41A9-9ED1-046B8F13B150}"/>
              </a:ext>
            </a:extLst>
          </p:cNvPr>
          <p:cNvSpPr txBox="1"/>
          <p:nvPr/>
        </p:nvSpPr>
        <p:spPr>
          <a:xfrm>
            <a:off x="990600" y="3844141"/>
            <a:ext cx="4800600" cy="3970318"/>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When we click on the staff label, we came to this interface. In here we can see that options. Only admin can change these data.</a:t>
            </a:r>
          </a:p>
        </p:txBody>
      </p:sp>
      <p:sp>
        <p:nvSpPr>
          <p:cNvPr id="6" name="Rectangle 5">
            <a:extLst>
              <a:ext uri="{FF2B5EF4-FFF2-40B4-BE49-F238E27FC236}">
                <a16:creationId xmlns:a16="http://schemas.microsoft.com/office/drawing/2014/main" xmlns="" id="{C92055B2-0044-4498-A9DA-482DF7AEDD3B}"/>
              </a:ext>
            </a:extLst>
          </p:cNvPr>
          <p:cNvSpPr/>
          <p:nvPr/>
        </p:nvSpPr>
        <p:spPr>
          <a:xfrm>
            <a:off x="7547697" y="342900"/>
            <a:ext cx="1670265" cy="1015663"/>
          </a:xfrm>
          <a:prstGeom prst="rect">
            <a:avLst/>
          </a:prstGeom>
          <a:noFill/>
        </p:spPr>
        <p:txBody>
          <a:bodyPr wrap="none" lIns="91440" tIns="45720" rIns="91440" bIns="45720">
            <a:spAutoFit/>
          </a:bodyPr>
          <a:lstStyle/>
          <a:p>
            <a:pPr algn="ctr"/>
            <a:r>
              <a:rPr lang="en-U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Staff</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04800" y="1714500"/>
            <a:ext cx="6705600" cy="4972042"/>
          </a:xfrm>
          <a:custGeom>
            <a:avLst/>
            <a:gdLst/>
            <a:ahLst/>
            <a:cxnLst/>
            <a:rect l="l" t="t" r="r" b="b"/>
            <a:pathLst>
              <a:path w="6381077" h="4335860">
                <a:moveTo>
                  <a:pt x="0" y="0"/>
                </a:moveTo>
                <a:lnTo>
                  <a:pt x="6381078" y="0"/>
                </a:lnTo>
                <a:lnTo>
                  <a:pt x="6381078" y="4335860"/>
                </a:lnTo>
                <a:lnTo>
                  <a:pt x="0" y="4335860"/>
                </a:lnTo>
                <a:lnTo>
                  <a:pt x="0" y="0"/>
                </a:lnTo>
                <a:close/>
              </a:path>
            </a:pathLst>
          </a:custGeom>
          <a:blipFill>
            <a:blip r:embed="rId2"/>
            <a:stretch>
              <a:fillRect/>
            </a:stretch>
          </a:blipFill>
        </p:spPr>
      </p:sp>
      <p:sp>
        <p:nvSpPr>
          <p:cNvPr id="3" name="Freeform 3"/>
          <p:cNvSpPr/>
          <p:nvPr/>
        </p:nvSpPr>
        <p:spPr>
          <a:xfrm>
            <a:off x="7416154" y="530192"/>
            <a:ext cx="5918846" cy="4053269"/>
          </a:xfrm>
          <a:custGeom>
            <a:avLst/>
            <a:gdLst/>
            <a:ahLst/>
            <a:cxnLst/>
            <a:rect l="l" t="t" r="r" b="b"/>
            <a:pathLst>
              <a:path w="5918846" h="4053269">
                <a:moveTo>
                  <a:pt x="0" y="0"/>
                </a:moveTo>
                <a:lnTo>
                  <a:pt x="5918846" y="0"/>
                </a:lnTo>
                <a:lnTo>
                  <a:pt x="5918846" y="4053268"/>
                </a:lnTo>
                <a:lnTo>
                  <a:pt x="0" y="4053268"/>
                </a:lnTo>
                <a:lnTo>
                  <a:pt x="0" y="0"/>
                </a:lnTo>
                <a:close/>
              </a:path>
            </a:pathLst>
          </a:custGeom>
          <a:blipFill>
            <a:blip r:embed="rId3"/>
            <a:stretch>
              <a:fillRect/>
            </a:stretch>
          </a:blipFill>
        </p:spPr>
      </p:sp>
      <p:sp>
        <p:nvSpPr>
          <p:cNvPr id="4" name="Freeform 4"/>
          <p:cNvSpPr/>
          <p:nvPr/>
        </p:nvSpPr>
        <p:spPr>
          <a:xfrm>
            <a:off x="8001000" y="5304410"/>
            <a:ext cx="5918846" cy="4457708"/>
          </a:xfrm>
          <a:custGeom>
            <a:avLst/>
            <a:gdLst/>
            <a:ahLst/>
            <a:cxnLst/>
            <a:rect l="l" t="t" r="r" b="b"/>
            <a:pathLst>
              <a:path w="5918846" h="4457708">
                <a:moveTo>
                  <a:pt x="0" y="0"/>
                </a:moveTo>
                <a:lnTo>
                  <a:pt x="5918846" y="0"/>
                </a:lnTo>
                <a:lnTo>
                  <a:pt x="5918846" y="4457708"/>
                </a:lnTo>
                <a:lnTo>
                  <a:pt x="0" y="4457708"/>
                </a:lnTo>
                <a:lnTo>
                  <a:pt x="0" y="0"/>
                </a:lnTo>
                <a:close/>
              </a:path>
            </a:pathLst>
          </a:custGeom>
          <a:blipFill>
            <a:blip r:embed="rId4"/>
            <a:stretch>
              <a:fillRect/>
            </a:stretch>
          </a:blipFill>
        </p:spPr>
      </p:sp>
      <p:sp>
        <p:nvSpPr>
          <p:cNvPr id="7" name="Curved Up Arrow 6"/>
          <p:cNvSpPr/>
          <p:nvPr/>
        </p:nvSpPr>
        <p:spPr>
          <a:xfrm rot="20399018">
            <a:off x="12617569" y="7508560"/>
            <a:ext cx="4016625" cy="1527284"/>
          </a:xfrm>
          <a:prstGeom prst="curvedUpArrow">
            <a:avLst>
              <a:gd name="adj1" fmla="val 25000"/>
              <a:gd name="adj2" fmla="val 48101"/>
              <a:gd name="adj3" fmla="val 25000"/>
            </a:avLst>
          </a:prstGeom>
          <a:solidFill>
            <a:srgbClr val="FF0000"/>
          </a:solidFill>
          <a:ln>
            <a:solidFill>
              <a:schemeClr val="tx1"/>
            </a:solidFill>
          </a:ln>
          <a:effectLst>
            <a:outerShdw blurRad="50800" dist="38100" dir="5400000" algn="t" rotWithShape="0">
              <a:prstClr val="black">
                <a:alpha val="40000"/>
              </a:prstClr>
            </a:outerShdw>
          </a:effectLst>
          <a:scene3d>
            <a:camera prst="perspectiveContrastingLeftFacing"/>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tx1"/>
              </a:solidFill>
            </a:endParaRPr>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6114" r="6249"/>
          <a:stretch/>
        </p:blipFill>
        <p:spPr>
          <a:xfrm>
            <a:off x="14401800" y="5067301"/>
            <a:ext cx="3618751" cy="2251364"/>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16505" t="18988" r="17677" b="28045"/>
          <a:stretch/>
        </p:blipFill>
        <p:spPr>
          <a:xfrm>
            <a:off x="13819356" y="975428"/>
            <a:ext cx="3886200" cy="2286000"/>
          </a:xfrm>
          <a:prstGeom prst="rect">
            <a:avLst/>
          </a:prstGeom>
        </p:spPr>
      </p:pic>
      <p:sp>
        <p:nvSpPr>
          <p:cNvPr id="11" name="Curved Up Arrow 10"/>
          <p:cNvSpPr/>
          <p:nvPr/>
        </p:nvSpPr>
        <p:spPr>
          <a:xfrm rot="20218221">
            <a:off x="10094943" y="3417699"/>
            <a:ext cx="5630969" cy="1333975"/>
          </a:xfrm>
          <a:prstGeom prst="curvedUpArrow">
            <a:avLst>
              <a:gd name="adj1" fmla="val 25000"/>
              <a:gd name="adj2" fmla="val 48101"/>
              <a:gd name="adj3" fmla="val 25000"/>
            </a:avLst>
          </a:prstGeom>
          <a:solidFill>
            <a:srgbClr val="FF0000"/>
          </a:solidFill>
          <a:ln>
            <a:solidFill>
              <a:schemeClr val="tx1"/>
            </a:solidFill>
          </a:ln>
          <a:effectLst>
            <a:outerShdw blurRad="50800" dist="38100" dir="5400000" algn="t" rotWithShape="0">
              <a:prstClr val="black">
                <a:alpha val="40000"/>
              </a:prstClr>
            </a:outerShdw>
          </a:effectLst>
          <a:scene3d>
            <a:camera prst="perspectiveContrastingLeftFacing"/>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Freeform 5"/>
          <p:cNvSpPr/>
          <p:nvPr/>
        </p:nvSpPr>
        <p:spPr>
          <a:xfrm>
            <a:off x="685800" y="1638300"/>
            <a:ext cx="7467600" cy="5867400"/>
          </a:xfrm>
          <a:custGeom>
            <a:avLst/>
            <a:gdLst/>
            <a:ahLst/>
            <a:cxnLst/>
            <a:rect l="l" t="t" r="r" b="b"/>
            <a:pathLst>
              <a:path w="6381077" h="4522776">
                <a:moveTo>
                  <a:pt x="0" y="0"/>
                </a:moveTo>
                <a:lnTo>
                  <a:pt x="6381078" y="0"/>
                </a:lnTo>
                <a:lnTo>
                  <a:pt x="6381078" y="4522776"/>
                </a:lnTo>
                <a:lnTo>
                  <a:pt x="0" y="4522776"/>
                </a:lnTo>
                <a:lnTo>
                  <a:pt x="0" y="0"/>
                </a:lnTo>
                <a:close/>
              </a:path>
            </a:pathLst>
          </a:custGeom>
          <a:blipFill>
            <a:blip r:embed="rId2"/>
            <a:stretch>
              <a:fillRect/>
            </a:stretch>
          </a:blipFill>
        </p:spPr>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5400" y="1638300"/>
            <a:ext cx="7620000" cy="5867400"/>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405362" y="408588"/>
            <a:ext cx="6550010" cy="4741638"/>
          </a:xfrm>
          <a:custGeom>
            <a:avLst/>
            <a:gdLst/>
            <a:ahLst/>
            <a:cxnLst/>
            <a:rect l="l" t="t" r="r" b="b"/>
            <a:pathLst>
              <a:path w="6550010" h="4741638">
                <a:moveTo>
                  <a:pt x="0" y="0"/>
                </a:moveTo>
                <a:lnTo>
                  <a:pt x="6550010" y="0"/>
                </a:lnTo>
                <a:lnTo>
                  <a:pt x="6550010" y="4741638"/>
                </a:lnTo>
                <a:lnTo>
                  <a:pt x="0" y="4741638"/>
                </a:lnTo>
                <a:lnTo>
                  <a:pt x="0" y="0"/>
                </a:lnTo>
                <a:close/>
              </a:path>
            </a:pathLst>
          </a:custGeom>
          <a:blipFill>
            <a:blip r:embed="rId2"/>
            <a:stretch>
              <a:fillRect/>
            </a:stretch>
          </a:blipFill>
        </p:spPr>
      </p:sp>
      <p:sp>
        <p:nvSpPr>
          <p:cNvPr id="3" name="Freeform 3"/>
          <p:cNvSpPr/>
          <p:nvPr/>
        </p:nvSpPr>
        <p:spPr>
          <a:xfrm>
            <a:off x="10746289" y="476506"/>
            <a:ext cx="7278038" cy="4494896"/>
          </a:xfrm>
          <a:custGeom>
            <a:avLst/>
            <a:gdLst/>
            <a:ahLst/>
            <a:cxnLst/>
            <a:rect l="l" t="t" r="r" b="b"/>
            <a:pathLst>
              <a:path w="7278038" h="4494896">
                <a:moveTo>
                  <a:pt x="0" y="0"/>
                </a:moveTo>
                <a:lnTo>
                  <a:pt x="7278038" y="0"/>
                </a:lnTo>
                <a:lnTo>
                  <a:pt x="7278038" y="4494897"/>
                </a:lnTo>
                <a:lnTo>
                  <a:pt x="0" y="4494897"/>
                </a:lnTo>
                <a:lnTo>
                  <a:pt x="0" y="0"/>
                </a:lnTo>
                <a:close/>
              </a:path>
            </a:pathLst>
          </a:custGeom>
          <a:blipFill>
            <a:blip r:embed="rId3"/>
            <a:stretch>
              <a:fillRect/>
            </a:stretch>
          </a:blipFill>
        </p:spPr>
      </p:sp>
      <p:sp>
        <p:nvSpPr>
          <p:cNvPr id="4" name="Freeform 4"/>
          <p:cNvSpPr/>
          <p:nvPr/>
        </p:nvSpPr>
        <p:spPr>
          <a:xfrm>
            <a:off x="466593" y="5273597"/>
            <a:ext cx="6209166" cy="4261688"/>
          </a:xfrm>
          <a:custGeom>
            <a:avLst/>
            <a:gdLst/>
            <a:ahLst/>
            <a:cxnLst/>
            <a:rect l="l" t="t" r="r" b="b"/>
            <a:pathLst>
              <a:path w="6209166" h="4261688">
                <a:moveTo>
                  <a:pt x="0" y="0"/>
                </a:moveTo>
                <a:lnTo>
                  <a:pt x="6209166" y="0"/>
                </a:lnTo>
                <a:lnTo>
                  <a:pt x="6209166" y="4261688"/>
                </a:lnTo>
                <a:lnTo>
                  <a:pt x="0" y="4261688"/>
                </a:lnTo>
                <a:lnTo>
                  <a:pt x="0" y="0"/>
                </a:lnTo>
                <a:close/>
              </a:path>
            </a:pathLst>
          </a:custGeom>
          <a:blipFill>
            <a:blip r:embed="rId4"/>
            <a:stretch>
              <a:fillRect/>
            </a:stretch>
          </a:blipFill>
        </p:spPr>
      </p:sp>
      <p:sp>
        <p:nvSpPr>
          <p:cNvPr id="5" name="Freeform 5"/>
          <p:cNvSpPr/>
          <p:nvPr/>
        </p:nvSpPr>
        <p:spPr>
          <a:xfrm>
            <a:off x="10727239" y="5273597"/>
            <a:ext cx="6532061" cy="4669980"/>
          </a:xfrm>
          <a:custGeom>
            <a:avLst/>
            <a:gdLst/>
            <a:ahLst/>
            <a:cxnLst/>
            <a:rect l="l" t="t" r="r" b="b"/>
            <a:pathLst>
              <a:path w="6532061" h="4669980">
                <a:moveTo>
                  <a:pt x="0" y="0"/>
                </a:moveTo>
                <a:lnTo>
                  <a:pt x="6532061" y="0"/>
                </a:lnTo>
                <a:lnTo>
                  <a:pt x="6532061" y="4669980"/>
                </a:lnTo>
                <a:lnTo>
                  <a:pt x="0" y="4669980"/>
                </a:lnTo>
                <a:lnTo>
                  <a:pt x="0" y="0"/>
                </a:lnTo>
                <a:close/>
              </a:path>
            </a:pathLst>
          </a:custGeom>
          <a:blipFill>
            <a:blip r:embed="rId5"/>
            <a:stretch>
              <a:fillRect/>
            </a:stretch>
          </a:blipFill>
        </p:spPr>
      </p:sp>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l="22804" t="21601" r="21204" b="31067"/>
          <a:stretch/>
        </p:blipFill>
        <p:spPr>
          <a:xfrm>
            <a:off x="6955372" y="5981700"/>
            <a:ext cx="3492254" cy="2204811"/>
          </a:xfrm>
          <a:prstGeom prst="rect">
            <a:avLst/>
          </a:prstGeom>
        </p:spPr>
      </p:pic>
      <p:sp>
        <p:nvSpPr>
          <p:cNvPr id="7" name="Curved Up Arrow 6"/>
          <p:cNvSpPr/>
          <p:nvPr/>
        </p:nvSpPr>
        <p:spPr>
          <a:xfrm rot="20016768">
            <a:off x="4987380" y="8728754"/>
            <a:ext cx="3376757" cy="1165589"/>
          </a:xfrm>
          <a:prstGeom prst="curvedUpArrow">
            <a:avLst>
              <a:gd name="adj1" fmla="val 13543"/>
              <a:gd name="adj2" fmla="val 42793"/>
              <a:gd name="adj3" fmla="val 5916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xmlns="" id="{9E12A52C-83C1-4D79-BE50-FA510E8E7C0F}"/>
              </a:ext>
            </a:extLst>
          </p:cNvPr>
          <p:cNvSpPr/>
          <p:nvPr/>
        </p:nvSpPr>
        <p:spPr>
          <a:xfrm>
            <a:off x="7944973" y="1409700"/>
            <a:ext cx="1811714" cy="1015663"/>
          </a:xfrm>
          <a:prstGeom prst="rect">
            <a:avLst/>
          </a:prstGeom>
          <a:noFill/>
        </p:spPr>
        <p:txBody>
          <a:bodyPr wrap="none" lIns="91440" tIns="45720" rIns="91440" bIns="45720">
            <a:spAutoFit/>
          </a:bodyPr>
          <a:lstStyle/>
          <a:p>
            <a:pPr algn="ctr"/>
            <a:r>
              <a:rPr lang="en-U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Book</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6701568" y="477176"/>
            <a:ext cx="5373151" cy="4996697"/>
          </a:xfrm>
          <a:custGeom>
            <a:avLst/>
            <a:gdLst/>
            <a:ahLst/>
            <a:cxnLst/>
            <a:rect l="l" t="t" r="r" b="b"/>
            <a:pathLst>
              <a:path w="5373151" h="4996697">
                <a:moveTo>
                  <a:pt x="0" y="0"/>
                </a:moveTo>
                <a:lnTo>
                  <a:pt x="5373152" y="0"/>
                </a:lnTo>
                <a:lnTo>
                  <a:pt x="5373152" y="4996697"/>
                </a:lnTo>
                <a:lnTo>
                  <a:pt x="0" y="4996697"/>
                </a:lnTo>
                <a:lnTo>
                  <a:pt x="0" y="0"/>
                </a:lnTo>
                <a:close/>
              </a:path>
            </a:pathLst>
          </a:custGeom>
          <a:blipFill>
            <a:blip r:embed="rId2"/>
            <a:stretch>
              <a:fillRect r="-11178"/>
            </a:stretch>
          </a:blipFill>
        </p:spPr>
      </p:sp>
      <p:sp>
        <p:nvSpPr>
          <p:cNvPr id="3" name="Freeform 3"/>
          <p:cNvSpPr/>
          <p:nvPr/>
        </p:nvSpPr>
        <p:spPr>
          <a:xfrm>
            <a:off x="489546" y="526464"/>
            <a:ext cx="5800726" cy="4898123"/>
          </a:xfrm>
          <a:custGeom>
            <a:avLst/>
            <a:gdLst/>
            <a:ahLst/>
            <a:cxnLst/>
            <a:rect l="l" t="t" r="r" b="b"/>
            <a:pathLst>
              <a:path w="5800726" h="4898123">
                <a:moveTo>
                  <a:pt x="0" y="0"/>
                </a:moveTo>
                <a:lnTo>
                  <a:pt x="5800725" y="0"/>
                </a:lnTo>
                <a:lnTo>
                  <a:pt x="5800725" y="4898123"/>
                </a:lnTo>
                <a:lnTo>
                  <a:pt x="0" y="4898123"/>
                </a:lnTo>
                <a:lnTo>
                  <a:pt x="0" y="0"/>
                </a:lnTo>
                <a:close/>
              </a:path>
            </a:pathLst>
          </a:custGeom>
          <a:blipFill>
            <a:blip r:embed="rId3"/>
            <a:stretch>
              <a:fillRect/>
            </a:stretch>
          </a:blipFill>
        </p:spPr>
      </p:sp>
      <p:sp>
        <p:nvSpPr>
          <p:cNvPr id="4" name="Freeform 4"/>
          <p:cNvSpPr/>
          <p:nvPr/>
        </p:nvSpPr>
        <p:spPr>
          <a:xfrm>
            <a:off x="6290271" y="5676899"/>
            <a:ext cx="5825529" cy="4301955"/>
          </a:xfrm>
          <a:custGeom>
            <a:avLst/>
            <a:gdLst/>
            <a:ahLst/>
            <a:cxnLst/>
            <a:rect l="l" t="t" r="r" b="b"/>
            <a:pathLst>
              <a:path w="6139390" h="4554268">
                <a:moveTo>
                  <a:pt x="0" y="0"/>
                </a:moveTo>
                <a:lnTo>
                  <a:pt x="6139390" y="0"/>
                </a:lnTo>
                <a:lnTo>
                  <a:pt x="6139390" y="4554268"/>
                </a:lnTo>
                <a:lnTo>
                  <a:pt x="0" y="4554268"/>
                </a:lnTo>
                <a:lnTo>
                  <a:pt x="0" y="0"/>
                </a:lnTo>
                <a:close/>
              </a:path>
            </a:pathLst>
          </a:custGeom>
          <a:blipFill>
            <a:blip r:embed="rId4"/>
            <a:stretch>
              <a:fillRect/>
            </a:stretch>
          </a:blipFill>
        </p:spPr>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546" y="6286500"/>
            <a:ext cx="4157663" cy="2743200"/>
          </a:xfrm>
          <a:prstGeom prst="rect">
            <a:avLst/>
          </a:prstGeom>
        </p:spPr>
      </p:pic>
      <p:sp>
        <p:nvSpPr>
          <p:cNvPr id="6" name="Curved Up Arrow 5"/>
          <p:cNvSpPr/>
          <p:nvPr/>
        </p:nvSpPr>
        <p:spPr>
          <a:xfrm rot="4214911" flipV="1">
            <a:off x="3033055" y="5729116"/>
            <a:ext cx="3333108" cy="1114768"/>
          </a:xfrm>
          <a:prstGeom prst="curved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86016" y="427890"/>
            <a:ext cx="5441195" cy="4996697"/>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58196" y="6416847"/>
            <a:ext cx="4055998" cy="2612853"/>
          </a:xfrm>
          <a:prstGeom prst="rect">
            <a:avLst/>
          </a:prstGeom>
        </p:spPr>
      </p:pic>
      <p:sp>
        <p:nvSpPr>
          <p:cNvPr id="9" name="Curved Up Arrow 8"/>
          <p:cNvSpPr/>
          <p:nvPr/>
        </p:nvSpPr>
        <p:spPr>
          <a:xfrm rot="6128686">
            <a:off x="12092307" y="6176010"/>
            <a:ext cx="3333108" cy="932463"/>
          </a:xfrm>
          <a:prstGeom prst="curved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762000" y="3314700"/>
            <a:ext cx="7935935" cy="6127525"/>
          </a:xfrm>
          <a:custGeom>
            <a:avLst/>
            <a:gdLst/>
            <a:ahLst/>
            <a:cxnLst/>
            <a:rect l="l" t="t" r="r" b="b"/>
            <a:pathLst>
              <a:path w="7935935" h="6127525">
                <a:moveTo>
                  <a:pt x="0" y="0"/>
                </a:moveTo>
                <a:lnTo>
                  <a:pt x="7935936" y="0"/>
                </a:lnTo>
                <a:lnTo>
                  <a:pt x="7935936" y="6127525"/>
                </a:lnTo>
                <a:lnTo>
                  <a:pt x="0" y="6127525"/>
                </a:lnTo>
                <a:lnTo>
                  <a:pt x="0" y="0"/>
                </a:lnTo>
                <a:close/>
              </a:path>
            </a:pathLst>
          </a:custGeom>
          <a:blipFill>
            <a:blip r:embed="rId2"/>
            <a:stretch>
              <a:fillRect/>
            </a:stretch>
          </a:blipFill>
        </p:spPr>
      </p:sp>
      <p:sp>
        <p:nvSpPr>
          <p:cNvPr id="3" name="Freeform 3"/>
          <p:cNvSpPr/>
          <p:nvPr/>
        </p:nvSpPr>
        <p:spPr>
          <a:xfrm>
            <a:off x="9292691" y="3314699"/>
            <a:ext cx="8223784" cy="6127525"/>
          </a:xfrm>
          <a:custGeom>
            <a:avLst/>
            <a:gdLst/>
            <a:ahLst/>
            <a:cxnLst/>
            <a:rect l="l" t="t" r="r" b="b"/>
            <a:pathLst>
              <a:path w="8223784" h="6127525">
                <a:moveTo>
                  <a:pt x="0" y="0"/>
                </a:moveTo>
                <a:lnTo>
                  <a:pt x="8223784" y="0"/>
                </a:lnTo>
                <a:lnTo>
                  <a:pt x="8223784" y="6127525"/>
                </a:lnTo>
                <a:lnTo>
                  <a:pt x="0" y="6127525"/>
                </a:lnTo>
                <a:lnTo>
                  <a:pt x="0" y="0"/>
                </a:lnTo>
                <a:close/>
              </a:path>
            </a:pathLst>
          </a:custGeom>
          <a:blipFill>
            <a:blip r:embed="rId3"/>
            <a:stretch>
              <a:fillRect/>
            </a:stretch>
          </a:blipFill>
        </p:spPr>
      </p:sp>
      <p:sp>
        <p:nvSpPr>
          <p:cNvPr id="5" name="Rectangle 4">
            <a:extLst>
              <a:ext uri="{FF2B5EF4-FFF2-40B4-BE49-F238E27FC236}">
                <a16:creationId xmlns:a16="http://schemas.microsoft.com/office/drawing/2014/main" xmlns="" id="{1EFD8D6E-CC9A-42AE-B2CE-0983A6332577}"/>
              </a:ext>
            </a:extLst>
          </p:cNvPr>
          <p:cNvSpPr/>
          <p:nvPr/>
        </p:nvSpPr>
        <p:spPr>
          <a:xfrm>
            <a:off x="6716697" y="723900"/>
            <a:ext cx="2702278" cy="1015663"/>
          </a:xfrm>
          <a:prstGeom prst="rect">
            <a:avLst/>
          </a:prstGeom>
          <a:noFill/>
        </p:spPr>
        <p:txBody>
          <a:bodyPr wrap="none" lIns="91440" tIns="45720" rIns="91440" bIns="45720">
            <a:spAutoFit/>
          </a:bodyPr>
          <a:lstStyle/>
          <a:p>
            <a:pPr algn="ctr"/>
            <a:r>
              <a:rPr lang="en-U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Student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04800" y="285583"/>
            <a:ext cx="7162800" cy="5848517"/>
          </a:xfrm>
          <a:custGeom>
            <a:avLst/>
            <a:gdLst/>
            <a:ahLst/>
            <a:cxnLst/>
            <a:rect l="l" t="t" r="r" b="b"/>
            <a:pathLst>
              <a:path w="7525480" h="6020384">
                <a:moveTo>
                  <a:pt x="0" y="0"/>
                </a:moveTo>
                <a:lnTo>
                  <a:pt x="7525480" y="0"/>
                </a:lnTo>
                <a:lnTo>
                  <a:pt x="7525480" y="6020384"/>
                </a:lnTo>
                <a:lnTo>
                  <a:pt x="0" y="6020384"/>
                </a:lnTo>
                <a:lnTo>
                  <a:pt x="0" y="0"/>
                </a:lnTo>
                <a:close/>
              </a:path>
            </a:pathLst>
          </a:custGeom>
          <a:blipFill>
            <a:blip r:embed="rId2"/>
            <a:stretch>
              <a:fillRect/>
            </a:stretch>
          </a:blipFill>
        </p:spPr>
      </p:sp>
      <p:sp>
        <p:nvSpPr>
          <p:cNvPr id="3" name="Freeform 3"/>
          <p:cNvSpPr/>
          <p:nvPr/>
        </p:nvSpPr>
        <p:spPr>
          <a:xfrm>
            <a:off x="9144000" y="309828"/>
            <a:ext cx="7541243" cy="4510180"/>
          </a:xfrm>
          <a:custGeom>
            <a:avLst/>
            <a:gdLst/>
            <a:ahLst/>
            <a:cxnLst/>
            <a:rect l="l" t="t" r="r" b="b"/>
            <a:pathLst>
              <a:path w="7541243" h="4510180">
                <a:moveTo>
                  <a:pt x="0" y="0"/>
                </a:moveTo>
                <a:lnTo>
                  <a:pt x="7541243" y="0"/>
                </a:lnTo>
                <a:lnTo>
                  <a:pt x="7541243" y="4510179"/>
                </a:lnTo>
                <a:lnTo>
                  <a:pt x="0" y="4510179"/>
                </a:lnTo>
                <a:lnTo>
                  <a:pt x="0" y="0"/>
                </a:lnTo>
                <a:close/>
              </a:path>
            </a:pathLst>
          </a:custGeom>
          <a:blipFill>
            <a:blip r:embed="rId3"/>
            <a:stretch>
              <a:fillRect t="-8144" b="-14926"/>
            </a:stretch>
          </a:blipFill>
        </p:spPr>
      </p:sp>
      <p:sp>
        <p:nvSpPr>
          <p:cNvPr id="4" name="Freeform 4"/>
          <p:cNvSpPr/>
          <p:nvPr/>
        </p:nvSpPr>
        <p:spPr>
          <a:xfrm>
            <a:off x="7696200" y="5143500"/>
            <a:ext cx="6296891" cy="4844868"/>
          </a:xfrm>
          <a:custGeom>
            <a:avLst/>
            <a:gdLst/>
            <a:ahLst/>
            <a:cxnLst/>
            <a:rect l="l" t="t" r="r" b="b"/>
            <a:pathLst>
              <a:path w="6908595" h="5111568">
                <a:moveTo>
                  <a:pt x="0" y="0"/>
                </a:moveTo>
                <a:lnTo>
                  <a:pt x="6908595" y="0"/>
                </a:lnTo>
                <a:lnTo>
                  <a:pt x="6908595" y="5111568"/>
                </a:lnTo>
                <a:lnTo>
                  <a:pt x="0" y="5111568"/>
                </a:lnTo>
                <a:lnTo>
                  <a:pt x="0" y="0"/>
                </a:lnTo>
                <a:close/>
              </a:path>
            </a:pathLst>
          </a:custGeom>
          <a:blipFill>
            <a:blip r:embed="rId4"/>
            <a:stretch>
              <a:fillRect t="-2177" b="-7982"/>
            </a:stretch>
          </a:blipFill>
        </p:spPr>
      </p:sp>
      <p:pic>
        <p:nvPicPr>
          <p:cNvPr id="5" name="Picture 4"/>
          <p:cNvPicPr>
            <a:picLocks noChangeAspect="1"/>
          </p:cNvPicPr>
          <p:nvPr/>
        </p:nvPicPr>
        <p:blipFill>
          <a:blip r:embed="rId5"/>
          <a:stretch>
            <a:fillRect/>
          </a:stretch>
        </p:blipFill>
        <p:spPr>
          <a:xfrm rot="155588">
            <a:off x="13125199" y="6746580"/>
            <a:ext cx="3511600" cy="3139712"/>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30215" y="5186110"/>
            <a:ext cx="3586206" cy="2319589"/>
          </a:xfrm>
          <a:prstGeom prst="rect">
            <a:avLst/>
          </a:prstGeom>
        </p:spPr>
      </p:pic>
    </p:spTree>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33400" y="342901"/>
            <a:ext cx="8610600" cy="6629400"/>
          </a:xfrm>
          <a:custGeom>
            <a:avLst/>
            <a:gdLst/>
            <a:ahLst/>
            <a:cxnLst/>
            <a:rect l="l" t="t" r="r" b="b"/>
            <a:pathLst>
              <a:path w="9021524" h="7095581">
                <a:moveTo>
                  <a:pt x="0" y="0"/>
                </a:moveTo>
                <a:lnTo>
                  <a:pt x="9021525" y="0"/>
                </a:lnTo>
                <a:lnTo>
                  <a:pt x="9021525" y="7095580"/>
                </a:lnTo>
                <a:lnTo>
                  <a:pt x="0" y="7095580"/>
                </a:lnTo>
                <a:lnTo>
                  <a:pt x="0" y="0"/>
                </a:lnTo>
                <a:close/>
              </a:path>
            </a:pathLst>
          </a:custGeom>
          <a:blipFill>
            <a:blip r:embed="rId2"/>
            <a:stretch>
              <a:fillRect/>
            </a:stretch>
          </a:blipFill>
        </p:spPr>
      </p:sp>
      <p:sp>
        <p:nvSpPr>
          <p:cNvPr id="3" name="Freeform 3"/>
          <p:cNvSpPr/>
          <p:nvPr/>
        </p:nvSpPr>
        <p:spPr>
          <a:xfrm>
            <a:off x="10827295" y="342901"/>
            <a:ext cx="6667518" cy="5006062"/>
          </a:xfrm>
          <a:custGeom>
            <a:avLst/>
            <a:gdLst/>
            <a:ahLst/>
            <a:cxnLst/>
            <a:rect l="l" t="t" r="r" b="b"/>
            <a:pathLst>
              <a:path w="6667518" h="5006062">
                <a:moveTo>
                  <a:pt x="0" y="0"/>
                </a:moveTo>
                <a:lnTo>
                  <a:pt x="6667519" y="0"/>
                </a:lnTo>
                <a:lnTo>
                  <a:pt x="6667519" y="5006062"/>
                </a:lnTo>
                <a:lnTo>
                  <a:pt x="0" y="5006062"/>
                </a:lnTo>
                <a:lnTo>
                  <a:pt x="0" y="0"/>
                </a:lnTo>
                <a:close/>
              </a:path>
            </a:pathLst>
          </a:custGeom>
          <a:blipFill>
            <a:blip r:embed="rId3"/>
            <a:stretch>
              <a:fillRect l="-391" r="-391"/>
            </a:stretch>
          </a:blipFill>
        </p:spPr>
      </p:sp>
      <p:sp>
        <p:nvSpPr>
          <p:cNvPr id="4" name="Freeform 4"/>
          <p:cNvSpPr/>
          <p:nvPr/>
        </p:nvSpPr>
        <p:spPr>
          <a:xfrm>
            <a:off x="11267998" y="5471044"/>
            <a:ext cx="6226815" cy="4531871"/>
          </a:xfrm>
          <a:custGeom>
            <a:avLst/>
            <a:gdLst/>
            <a:ahLst/>
            <a:cxnLst/>
            <a:rect l="l" t="t" r="r" b="b"/>
            <a:pathLst>
              <a:path w="6226815" h="4531871">
                <a:moveTo>
                  <a:pt x="0" y="0"/>
                </a:moveTo>
                <a:lnTo>
                  <a:pt x="6226816" y="0"/>
                </a:lnTo>
                <a:lnTo>
                  <a:pt x="6226816" y="4531871"/>
                </a:lnTo>
                <a:lnTo>
                  <a:pt x="0" y="4531871"/>
                </a:lnTo>
                <a:lnTo>
                  <a:pt x="0" y="0"/>
                </a:lnTo>
                <a:close/>
              </a:path>
            </a:pathLst>
          </a:custGeom>
          <a:blipFill>
            <a:blip r:embed="rId4"/>
            <a:stretch>
              <a:fillRect/>
            </a:stretch>
          </a:blipFill>
        </p:spPr>
      </p:sp>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44761" t="41421" r="4591" b="19978"/>
          <a:stretch/>
        </p:blipFill>
        <p:spPr>
          <a:xfrm>
            <a:off x="4516688" y="7505700"/>
            <a:ext cx="4017712" cy="2493751"/>
          </a:xfrm>
          <a:prstGeom prst="rect">
            <a:avLst/>
          </a:prstGeom>
        </p:spPr>
      </p:pic>
      <p:sp>
        <p:nvSpPr>
          <p:cNvPr id="7" name="Curved Up Arrow 6"/>
          <p:cNvSpPr/>
          <p:nvPr/>
        </p:nvSpPr>
        <p:spPr>
          <a:xfrm rot="5400000" flipV="1">
            <a:off x="6919130" y="5272872"/>
            <a:ext cx="4839482" cy="1608941"/>
          </a:xfrm>
          <a:prstGeom prst="curvedUpArrow">
            <a:avLst>
              <a:gd name="adj1" fmla="val 22116"/>
              <a:gd name="adj2" fmla="val 50000"/>
              <a:gd name="adj3" fmla="val 51269"/>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62A8E48A-FA73-49BA-9BBA-B949CFBBBE35}"/>
              </a:ext>
            </a:extLst>
          </p:cNvPr>
          <p:cNvSpPr/>
          <p:nvPr/>
        </p:nvSpPr>
        <p:spPr>
          <a:xfrm>
            <a:off x="4648200" y="342900"/>
            <a:ext cx="8457765" cy="1200329"/>
          </a:xfrm>
          <a:prstGeom prst="rect">
            <a:avLst/>
          </a:prstGeom>
          <a:noFill/>
        </p:spPr>
        <p:txBody>
          <a:bodyPr wrap="none" lIns="91440" tIns="45720" rIns="91440" bIns="45720">
            <a:spAutoFit/>
          </a:bodyPr>
          <a:lstStyle/>
          <a:p>
            <a:pPr algn="ctr"/>
            <a:r>
              <a:rPr lang="en-US" sz="72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Future Developments</a:t>
            </a:r>
          </a:p>
        </p:txBody>
      </p:sp>
      <p:sp>
        <p:nvSpPr>
          <p:cNvPr id="2" name="TextBox 1">
            <a:extLst>
              <a:ext uri="{FF2B5EF4-FFF2-40B4-BE49-F238E27FC236}">
                <a16:creationId xmlns:a16="http://schemas.microsoft.com/office/drawing/2014/main" xmlns="" id="{F005CA4A-062D-4CF0-9B00-D7FF4E2F36FC}"/>
              </a:ext>
            </a:extLst>
          </p:cNvPr>
          <p:cNvSpPr txBox="1"/>
          <p:nvPr/>
        </p:nvSpPr>
        <p:spPr>
          <a:xfrm>
            <a:off x="3124200" y="3373785"/>
            <a:ext cx="12282488" cy="3539430"/>
          </a:xfrm>
          <a:prstGeom prst="rect">
            <a:avLst/>
          </a:prstGeom>
          <a:noFill/>
        </p:spPr>
        <p:txBody>
          <a:bodyPr wrap="square" rtlCol="0">
            <a:spAutoFit/>
          </a:bodyPr>
          <a:lstStyle/>
          <a:p>
            <a:pPr marL="285750" indent="-285750">
              <a:buFont typeface="Arial" panose="020B0604020202020204" pitchFamily="34" charset="0"/>
              <a:buChar char="•"/>
            </a:pPr>
            <a:r>
              <a:rPr lang="en-US" sz="4000" dirty="0"/>
              <a:t> We hope to develop students and staff members can access</a:t>
            </a:r>
          </a:p>
          <a:p>
            <a:pPr marL="285750" indent="-285750">
              <a:buFont typeface="Arial" panose="020B0604020202020204" pitchFamily="34" charset="0"/>
              <a:buChar char="•"/>
            </a:pPr>
            <a:r>
              <a:rPr lang="en-US" sz="4000" dirty="0"/>
              <a:t> We hope to develop this as a web application</a:t>
            </a:r>
          </a:p>
          <a:p>
            <a:pPr marL="285750" indent="-285750">
              <a:buFont typeface="Arial" panose="020B0604020202020204" pitchFamily="34" charset="0"/>
              <a:buChar char="•"/>
            </a:pPr>
            <a:r>
              <a:rPr lang="en-US" sz="4000" dirty="0"/>
              <a:t>Calculate the fine for late return books</a:t>
            </a:r>
          </a:p>
          <a:p>
            <a:pPr marL="285750" indent="-285750">
              <a:buFont typeface="Arial" panose="020B0604020202020204" pitchFamily="34" charset="0"/>
              <a:buChar char="•"/>
            </a:pPr>
            <a:r>
              <a:rPr lang="en-US" sz="4000" dirty="0"/>
              <a:t>Get notification after register new book for student </a:t>
            </a:r>
          </a:p>
          <a:p>
            <a:pPr marL="285750" indent="-285750">
              <a:buFont typeface="Arial" panose="020B0604020202020204" pitchFamily="34" charset="0"/>
              <a:buChar char="•"/>
            </a:pPr>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BEA6B64-B5B1-4EAF-B8BB-9DF88D03D956}"/>
              </a:ext>
            </a:extLst>
          </p:cNvPr>
          <p:cNvSpPr txBox="1"/>
          <p:nvPr/>
        </p:nvSpPr>
        <p:spPr>
          <a:xfrm>
            <a:off x="2590800" y="4076700"/>
            <a:ext cx="9753600" cy="4154984"/>
          </a:xfrm>
          <a:prstGeom prst="rect">
            <a:avLst/>
          </a:prstGeom>
          <a:noFill/>
        </p:spPr>
        <p:txBody>
          <a:bodyPr wrap="square" rtlCol="0">
            <a:spAutoFit/>
          </a:bodyPr>
          <a:lstStyle/>
          <a:p>
            <a:r>
              <a:rPr lang="en-US" sz="4400" b="1" dirty="0"/>
              <a:t>Group Members</a:t>
            </a:r>
          </a:p>
          <a:p>
            <a:endParaRPr lang="en-US" sz="4400" b="1" dirty="0"/>
          </a:p>
          <a:p>
            <a:r>
              <a:rPr lang="en-US" sz="4400" b="1" dirty="0"/>
              <a:t>ICT/22/804 – </a:t>
            </a:r>
            <a:r>
              <a:rPr lang="en-US" sz="4400" b="1" dirty="0" err="1"/>
              <a:t>Eshan</a:t>
            </a:r>
            <a:r>
              <a:rPr lang="en-US" sz="4400" b="1" dirty="0"/>
              <a:t> </a:t>
            </a:r>
            <a:r>
              <a:rPr lang="en-US" sz="4400" b="1" dirty="0" err="1"/>
              <a:t>Alahakoon</a:t>
            </a:r>
            <a:endParaRPr lang="en-US" sz="4400" b="1" dirty="0"/>
          </a:p>
          <a:p>
            <a:r>
              <a:rPr lang="en-US" sz="4400" b="1" dirty="0"/>
              <a:t>ICT/22/805 – </a:t>
            </a:r>
            <a:r>
              <a:rPr lang="en-US" sz="4400" b="1" dirty="0" err="1"/>
              <a:t>Hiruni</a:t>
            </a:r>
            <a:r>
              <a:rPr lang="en-US" sz="4400" b="1" dirty="0"/>
              <a:t> </a:t>
            </a:r>
            <a:r>
              <a:rPr lang="en-US" sz="4400" b="1" dirty="0" err="1"/>
              <a:t>Prabodhya</a:t>
            </a:r>
            <a:endParaRPr lang="en-US" sz="4400" b="1" dirty="0"/>
          </a:p>
          <a:p>
            <a:r>
              <a:rPr lang="en-US" sz="4400" b="1" dirty="0"/>
              <a:t>ICT/22/890 – </a:t>
            </a:r>
            <a:r>
              <a:rPr lang="en-US" sz="4400" b="1" dirty="0" err="1"/>
              <a:t>Sadini</a:t>
            </a:r>
            <a:r>
              <a:rPr lang="en-US" sz="4400" b="1" dirty="0"/>
              <a:t> </a:t>
            </a:r>
            <a:r>
              <a:rPr lang="en-US" sz="4400" b="1" dirty="0" err="1"/>
              <a:t>Nipunika</a:t>
            </a:r>
            <a:endParaRPr lang="en-US" sz="4400" b="1" dirty="0"/>
          </a:p>
          <a:p>
            <a:r>
              <a:rPr lang="en-US" sz="4400" b="1" dirty="0"/>
              <a:t>ICT/22/940 – Pathum </a:t>
            </a:r>
            <a:r>
              <a:rPr lang="en-US" sz="4400" b="1" dirty="0" err="1"/>
              <a:t>Weerakoon</a:t>
            </a:r>
            <a:endParaRPr lang="en-US" sz="4400" b="1" dirty="0"/>
          </a:p>
        </p:txBody>
      </p:sp>
      <p:sp>
        <p:nvSpPr>
          <p:cNvPr id="5" name="TextBox 4">
            <a:extLst>
              <a:ext uri="{FF2B5EF4-FFF2-40B4-BE49-F238E27FC236}">
                <a16:creationId xmlns:a16="http://schemas.microsoft.com/office/drawing/2014/main" xmlns="" id="{AEB171C8-45E0-4E23-849A-407640508DB2}"/>
              </a:ext>
            </a:extLst>
          </p:cNvPr>
          <p:cNvSpPr txBox="1"/>
          <p:nvPr/>
        </p:nvSpPr>
        <p:spPr>
          <a:xfrm>
            <a:off x="2590800" y="2324100"/>
            <a:ext cx="7543800" cy="769441"/>
          </a:xfrm>
          <a:prstGeom prst="rect">
            <a:avLst/>
          </a:prstGeom>
          <a:noFill/>
        </p:spPr>
        <p:txBody>
          <a:bodyPr wrap="square" rtlCol="0">
            <a:spAutoFit/>
          </a:bodyPr>
          <a:lstStyle/>
          <a:p>
            <a:r>
              <a:rPr lang="en-US" sz="4400" b="1" dirty="0"/>
              <a:t>Group Name – Bug Busters</a:t>
            </a:r>
          </a:p>
        </p:txBody>
      </p:sp>
      <p:sp>
        <p:nvSpPr>
          <p:cNvPr id="3" name="Rectangle 2">
            <a:extLst>
              <a:ext uri="{FF2B5EF4-FFF2-40B4-BE49-F238E27FC236}">
                <a16:creationId xmlns:a16="http://schemas.microsoft.com/office/drawing/2014/main" xmlns="" id="{548E0736-5745-4C81-BF15-A1C3BA736856}"/>
              </a:ext>
            </a:extLst>
          </p:cNvPr>
          <p:cNvSpPr/>
          <p:nvPr/>
        </p:nvSpPr>
        <p:spPr>
          <a:xfrm>
            <a:off x="3715878" y="691901"/>
            <a:ext cx="11040972" cy="1015663"/>
          </a:xfrm>
          <a:prstGeom prst="rect">
            <a:avLst/>
          </a:prstGeom>
          <a:noFill/>
        </p:spPr>
        <p:txBody>
          <a:bodyPr wrap="none" lIns="91440" tIns="45720" rIns="91440" bIns="45720">
            <a:spAutoFit/>
          </a:bodyPr>
          <a:lstStyle/>
          <a:p>
            <a:pPr algn="ctr"/>
            <a:r>
              <a:rPr lang="en-U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Group Members and Group Name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pic>
        <p:nvPicPr>
          <p:cNvPr id="3074" name="Picture 2" descr="Download Thank you Google Slides and PowerPoint Template">
            <a:extLst>
              <a:ext uri="{FF2B5EF4-FFF2-40B4-BE49-F238E27FC236}">
                <a16:creationId xmlns:a16="http://schemas.microsoft.com/office/drawing/2014/main" xmlns="" id="{A102219A-F1B1-4F7C-AD65-F54B24D17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133" y="266700"/>
            <a:ext cx="17356667" cy="9763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2D9A9C5-AE70-4CE0-A503-66E27C5EB21F}"/>
              </a:ext>
            </a:extLst>
          </p:cNvPr>
          <p:cNvSpPr txBox="1"/>
          <p:nvPr/>
        </p:nvSpPr>
        <p:spPr>
          <a:xfrm>
            <a:off x="3886200" y="1104900"/>
            <a:ext cx="10515600" cy="6524863"/>
          </a:xfrm>
          <a:prstGeom prst="rect">
            <a:avLst/>
          </a:prstGeom>
          <a:noFill/>
        </p:spPr>
        <p:txBody>
          <a:bodyPr wrap="square" rtlCol="0">
            <a:spAutoFit/>
          </a:bodyPr>
          <a:lstStyle/>
          <a:p>
            <a:pPr algn="ctr"/>
            <a:endParaRPr lang="en-US" sz="4000" dirty="0">
              <a:latin typeface="Arial" panose="020B0604020202020204" pitchFamily="34" charset="0"/>
              <a:cs typeface="Arial" panose="020B0604020202020204" pitchFamily="34" charset="0"/>
            </a:endParaRPr>
          </a:p>
          <a:p>
            <a:endParaRPr lang="en-US" sz="4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4000" dirty="0">
                <a:latin typeface="Arial" panose="020B0604020202020204" pitchFamily="34" charset="0"/>
                <a:cs typeface="Arial" panose="020B0604020202020204" pitchFamily="34" charset="0"/>
              </a:rPr>
              <a:t>Introduction</a:t>
            </a:r>
          </a:p>
          <a:p>
            <a:pPr marL="285750" indent="-285750">
              <a:buFont typeface="Arial" panose="020B0604020202020204" pitchFamily="34" charset="0"/>
              <a:buChar char="•"/>
            </a:pPr>
            <a:r>
              <a:rPr lang="en-US" sz="4000" dirty="0">
                <a:latin typeface="Arial" panose="020B0604020202020204" pitchFamily="34" charset="0"/>
                <a:cs typeface="Arial" panose="020B0604020202020204" pitchFamily="34" charset="0"/>
              </a:rPr>
              <a:t>Login page</a:t>
            </a:r>
          </a:p>
          <a:p>
            <a:pPr marL="285750" indent="-285750">
              <a:buFont typeface="Arial" panose="020B0604020202020204" pitchFamily="34" charset="0"/>
              <a:buChar char="•"/>
            </a:pPr>
            <a:r>
              <a:rPr lang="en-US" sz="4000" dirty="0">
                <a:latin typeface="Arial" panose="020B0604020202020204" pitchFamily="34" charset="0"/>
                <a:cs typeface="Arial" panose="020B0604020202020204" pitchFamily="34" charset="0"/>
              </a:rPr>
              <a:t>Connecting code</a:t>
            </a:r>
          </a:p>
          <a:p>
            <a:pPr marL="285750" indent="-285750">
              <a:buFont typeface="Arial" panose="020B0604020202020204" pitchFamily="34" charset="0"/>
              <a:buChar char="•"/>
            </a:pPr>
            <a:r>
              <a:rPr lang="en-US" sz="4000" dirty="0">
                <a:latin typeface="Arial" panose="020B0604020202020204" pitchFamily="34" charset="0"/>
                <a:cs typeface="Arial" panose="020B0604020202020204" pitchFamily="34" charset="0"/>
              </a:rPr>
              <a:t>Dashboard</a:t>
            </a:r>
          </a:p>
          <a:p>
            <a:pPr marL="285750" indent="-285750">
              <a:buFont typeface="Arial" panose="020B0604020202020204" pitchFamily="34" charset="0"/>
              <a:buChar char="•"/>
            </a:pPr>
            <a:r>
              <a:rPr lang="en-US" sz="4000" dirty="0">
                <a:latin typeface="Arial" panose="020B0604020202020204" pitchFamily="34" charset="0"/>
                <a:cs typeface="Arial" panose="020B0604020202020204" pitchFamily="34" charset="0"/>
              </a:rPr>
              <a:t>Staff</a:t>
            </a:r>
          </a:p>
          <a:p>
            <a:pPr marL="285750" indent="-285750">
              <a:buFont typeface="Arial" panose="020B0604020202020204" pitchFamily="34" charset="0"/>
              <a:buChar char="•"/>
            </a:pPr>
            <a:r>
              <a:rPr lang="en-US" sz="4000" dirty="0">
                <a:latin typeface="Arial" panose="020B0604020202020204" pitchFamily="34" charset="0"/>
                <a:cs typeface="Arial" panose="020B0604020202020204" pitchFamily="34" charset="0"/>
              </a:rPr>
              <a:t>Book</a:t>
            </a:r>
          </a:p>
          <a:p>
            <a:pPr marL="285750" indent="-285750">
              <a:buFont typeface="Arial" panose="020B0604020202020204" pitchFamily="34" charset="0"/>
              <a:buChar char="•"/>
            </a:pPr>
            <a:r>
              <a:rPr lang="en-US" sz="4000" dirty="0">
                <a:latin typeface="Arial" panose="020B0604020202020204" pitchFamily="34" charset="0"/>
                <a:cs typeface="Arial" panose="020B0604020202020204" pitchFamily="34" charset="0"/>
              </a:rPr>
              <a:t>Student</a:t>
            </a:r>
          </a:p>
          <a:p>
            <a:pPr marL="285750" indent="-285750">
              <a:buFont typeface="Arial" panose="020B0604020202020204" pitchFamily="34" charset="0"/>
              <a:buChar char="•"/>
            </a:pPr>
            <a:r>
              <a:rPr lang="en-US" sz="4000" dirty="0">
                <a:latin typeface="Arial" panose="020B0604020202020204" pitchFamily="34" charset="0"/>
                <a:cs typeface="Arial" panose="020B0604020202020204" pitchFamily="34" charset="0"/>
              </a:rPr>
              <a:t>admin</a:t>
            </a:r>
          </a:p>
          <a:p>
            <a:pPr marL="285750" indent="-285750">
              <a:buFont typeface="Arial" panose="020B0604020202020204" pitchFamily="34" charset="0"/>
              <a:buChar char="•"/>
            </a:pPr>
            <a:endParaRPr lang="en-US" dirty="0"/>
          </a:p>
        </p:txBody>
      </p:sp>
      <p:sp>
        <p:nvSpPr>
          <p:cNvPr id="3" name="Rectangle 2">
            <a:extLst>
              <a:ext uri="{FF2B5EF4-FFF2-40B4-BE49-F238E27FC236}">
                <a16:creationId xmlns:a16="http://schemas.microsoft.com/office/drawing/2014/main" xmlns="" id="{BDC9264A-BFE2-4136-AE23-49A99CD1F796}"/>
              </a:ext>
            </a:extLst>
          </p:cNvPr>
          <p:cNvSpPr/>
          <p:nvPr/>
        </p:nvSpPr>
        <p:spPr>
          <a:xfrm>
            <a:off x="6988944" y="342900"/>
            <a:ext cx="3090911" cy="1015663"/>
          </a:xfrm>
          <a:prstGeom prst="rect">
            <a:avLst/>
          </a:prstGeom>
          <a:noFill/>
        </p:spPr>
        <p:txBody>
          <a:bodyPr wrap="none" lIns="91440" tIns="45720" rIns="91440" bIns="45720">
            <a:spAutoFit/>
          </a:bodyPr>
          <a:lstStyle/>
          <a:p>
            <a:pPr algn="ctr"/>
            <a:r>
              <a:rPr lang="en-U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Content</a:t>
            </a:r>
            <a:endParaRPr lang="en-U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3851" y="2209251"/>
            <a:ext cx="13340794" cy="8310663"/>
          </a:xfrm>
          <a:custGeom>
            <a:avLst/>
            <a:gdLst/>
            <a:ahLst/>
            <a:cxnLst/>
            <a:rect l="l" t="t" r="r" b="b"/>
            <a:pathLst>
              <a:path w="13340794" h="8310663">
                <a:moveTo>
                  <a:pt x="0" y="0"/>
                </a:moveTo>
                <a:lnTo>
                  <a:pt x="13340794" y="0"/>
                </a:lnTo>
                <a:lnTo>
                  <a:pt x="13340794" y="8310663"/>
                </a:lnTo>
                <a:lnTo>
                  <a:pt x="0" y="8310663"/>
                </a:lnTo>
                <a:lnTo>
                  <a:pt x="0" y="0"/>
                </a:lnTo>
                <a:close/>
              </a:path>
            </a:pathLst>
          </a:custGeom>
          <a:blipFill>
            <a:blip r:embed="rId2"/>
            <a:stretch>
              <a:fillRect l="-12935" t="-7650" r="-9947" b="-5774"/>
            </a:stretch>
          </a:blipFill>
        </p:spPr>
      </p:sp>
      <p:sp>
        <p:nvSpPr>
          <p:cNvPr id="3" name="TextBox 3"/>
          <p:cNvSpPr txBox="1"/>
          <p:nvPr/>
        </p:nvSpPr>
        <p:spPr>
          <a:xfrm>
            <a:off x="11739619" y="503230"/>
            <a:ext cx="5269222" cy="1117615"/>
          </a:xfrm>
          <a:prstGeom prst="rect">
            <a:avLst/>
          </a:prstGeom>
        </p:spPr>
        <p:txBody>
          <a:bodyPr lIns="0" tIns="0" rIns="0" bIns="0" rtlCol="0" anchor="t">
            <a:spAutoFit/>
          </a:bodyPr>
          <a:lstStyle/>
          <a:p>
            <a:pPr algn="r">
              <a:lnSpc>
                <a:spcPts val="8622"/>
              </a:lnSpc>
            </a:pPr>
            <a:r>
              <a:rPr lang="en-US" sz="7838" dirty="0">
                <a:solidFill>
                  <a:srgbClr val="263AF4"/>
                </a:solidFill>
                <a:latin typeface="Open Sans Bold"/>
              </a:rPr>
              <a:t>Library </a:t>
            </a:r>
          </a:p>
        </p:txBody>
      </p:sp>
      <p:sp>
        <p:nvSpPr>
          <p:cNvPr id="4" name="TextBox 4"/>
          <p:cNvSpPr txBox="1"/>
          <p:nvPr/>
        </p:nvSpPr>
        <p:spPr>
          <a:xfrm>
            <a:off x="13879292" y="4962525"/>
            <a:ext cx="4164420" cy="4884138"/>
          </a:xfrm>
          <a:prstGeom prst="rect">
            <a:avLst/>
          </a:prstGeom>
        </p:spPr>
        <p:txBody>
          <a:bodyPr lIns="0" tIns="0" rIns="0" bIns="0" rtlCol="0" anchor="t">
            <a:spAutoFit/>
          </a:bodyPr>
          <a:lstStyle/>
          <a:p>
            <a:pPr>
              <a:lnSpc>
                <a:spcPts val="7868"/>
              </a:lnSpc>
            </a:pPr>
            <a:r>
              <a:rPr lang="en-US" sz="4918" dirty="0">
                <a:solidFill>
                  <a:srgbClr val="000000"/>
                </a:solidFill>
                <a:latin typeface="Open Sans Bold"/>
              </a:rPr>
              <a:t>We prepared this for admins who control this system  </a:t>
            </a:r>
          </a:p>
        </p:txBody>
      </p:sp>
      <p:sp>
        <p:nvSpPr>
          <p:cNvPr id="5" name="TextBox 5"/>
          <p:cNvSpPr txBox="1"/>
          <p:nvPr/>
        </p:nvSpPr>
        <p:spPr>
          <a:xfrm>
            <a:off x="10283915" y="1439870"/>
            <a:ext cx="6724926" cy="2799554"/>
          </a:xfrm>
          <a:prstGeom prst="rect">
            <a:avLst/>
          </a:prstGeom>
        </p:spPr>
        <p:txBody>
          <a:bodyPr lIns="0" tIns="0" rIns="0" bIns="0" rtlCol="0" anchor="t">
            <a:spAutoFit/>
          </a:bodyPr>
          <a:lstStyle/>
          <a:p>
            <a:pPr algn="r">
              <a:lnSpc>
                <a:spcPts val="11287"/>
              </a:lnSpc>
            </a:pPr>
            <a:r>
              <a:rPr lang="en-US" sz="7838" dirty="0">
                <a:solidFill>
                  <a:srgbClr val="000000"/>
                </a:solidFill>
                <a:latin typeface="Open Sans Bold"/>
              </a:rPr>
              <a:t>Management System </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4" name="TextBox 4"/>
          <p:cNvSpPr txBox="1"/>
          <p:nvPr/>
        </p:nvSpPr>
        <p:spPr>
          <a:xfrm>
            <a:off x="1828800" y="3924300"/>
            <a:ext cx="14958141" cy="2867660"/>
          </a:xfrm>
          <a:prstGeom prst="rect">
            <a:avLst/>
          </a:prstGeom>
        </p:spPr>
        <p:txBody>
          <a:bodyPr lIns="0" tIns="0" rIns="0" bIns="0" numCol="1" rtlCol="0" anchor="t">
            <a:spAutoFit/>
          </a:bodyPr>
          <a:lstStyle/>
          <a:p>
            <a:pPr algn="just">
              <a:lnSpc>
                <a:spcPts val="5740"/>
              </a:lnSpc>
            </a:pPr>
            <a:r>
              <a:rPr lang="en-US" sz="3600" b="1" dirty="0">
                <a:solidFill>
                  <a:srgbClr val="000000"/>
                </a:solidFill>
                <a:latin typeface="Arial" panose="020B0604020202020204" pitchFamily="34" charset="0"/>
                <a:cs typeface="Arial" panose="020B0604020202020204" pitchFamily="34" charset="0"/>
              </a:rPr>
              <a:t>Currently, the system is completely controlled by the admins. The admins do all the things like entering books into the system, giving them out, registering students, registering staff members, and storing their details.</a:t>
            </a:r>
          </a:p>
        </p:txBody>
      </p:sp>
      <p:sp>
        <p:nvSpPr>
          <p:cNvPr id="5" name="Rectangle 4">
            <a:extLst>
              <a:ext uri="{FF2B5EF4-FFF2-40B4-BE49-F238E27FC236}">
                <a16:creationId xmlns:a16="http://schemas.microsoft.com/office/drawing/2014/main" xmlns="" id="{6E443751-7E4E-445B-A5F7-F215C59295A1}"/>
              </a:ext>
            </a:extLst>
          </p:cNvPr>
          <p:cNvSpPr/>
          <p:nvPr/>
        </p:nvSpPr>
        <p:spPr>
          <a:xfrm>
            <a:off x="4004602" y="952500"/>
            <a:ext cx="9645589" cy="1015663"/>
          </a:xfrm>
          <a:prstGeom prst="rect">
            <a:avLst/>
          </a:prstGeom>
          <a:noFill/>
        </p:spPr>
        <p:txBody>
          <a:bodyPr wrap="none" lIns="91440" tIns="45720" rIns="91440" bIns="45720">
            <a:spAutoFit/>
          </a:bodyPr>
          <a:lstStyle/>
          <a:p>
            <a:pPr algn="ctr"/>
            <a:r>
              <a:rPr lang="en-U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Nunito Sans Bold"/>
              </a:rPr>
              <a:t>Introduction of the System</a:t>
            </a:r>
            <a:endParaRPr lang="en-U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56493463-A1AC-4FF9-B27C-D22B5BB9FF84}"/>
              </a:ext>
            </a:extLst>
          </p:cNvPr>
          <p:cNvSpPr/>
          <p:nvPr/>
        </p:nvSpPr>
        <p:spPr>
          <a:xfrm>
            <a:off x="5001312" y="571500"/>
            <a:ext cx="6532775" cy="1938992"/>
          </a:xfrm>
          <a:prstGeom prst="rect">
            <a:avLst/>
          </a:prstGeom>
          <a:noFill/>
        </p:spPr>
        <p:txBody>
          <a:bodyPr wrap="square" lIns="91440" tIns="45720" rIns="91440" bIns="45720">
            <a:spAutoFit/>
          </a:bodyPr>
          <a:lstStyle/>
          <a:p>
            <a:pPr algn="ctr"/>
            <a:r>
              <a:rPr lang="en-US" sz="6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We use these to create</a:t>
            </a:r>
            <a:endParaRPr lang="en-U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4" name="TextBox 3">
            <a:extLst>
              <a:ext uri="{FF2B5EF4-FFF2-40B4-BE49-F238E27FC236}">
                <a16:creationId xmlns:a16="http://schemas.microsoft.com/office/drawing/2014/main" xmlns="" id="{F2DF1811-B1DA-4338-99C6-52E4BBC1D5ED}"/>
              </a:ext>
            </a:extLst>
          </p:cNvPr>
          <p:cNvSpPr txBox="1"/>
          <p:nvPr/>
        </p:nvSpPr>
        <p:spPr>
          <a:xfrm>
            <a:off x="4152899" y="3886200"/>
            <a:ext cx="8229600" cy="1938992"/>
          </a:xfrm>
          <a:prstGeom prst="rect">
            <a:avLst/>
          </a:prstGeom>
          <a:noFill/>
        </p:spPr>
        <p:txBody>
          <a:bodyPr wrap="square" rtlCol="0">
            <a:spAutoFit/>
          </a:bodyPr>
          <a:lstStyle/>
          <a:p>
            <a:pPr marL="285750" indent="-285750">
              <a:buFont typeface="Arial" panose="020B0604020202020204" pitchFamily="34" charset="0"/>
              <a:buChar char="•"/>
            </a:pPr>
            <a:r>
              <a:rPr lang="en-US" sz="4000" dirty="0"/>
              <a:t>Language – Java</a:t>
            </a:r>
          </a:p>
          <a:p>
            <a:pPr marL="285750" indent="-285750">
              <a:buFont typeface="Arial" panose="020B0604020202020204" pitchFamily="34" charset="0"/>
              <a:buChar char="•"/>
            </a:pPr>
            <a:r>
              <a:rPr lang="en-US" sz="4000" dirty="0"/>
              <a:t>Software- Apache NetBeans</a:t>
            </a:r>
          </a:p>
          <a:p>
            <a:pPr marL="285750" indent="-285750">
              <a:buFont typeface="Arial" panose="020B0604020202020204" pitchFamily="34" charset="0"/>
              <a:buChar char="•"/>
            </a:pPr>
            <a:r>
              <a:rPr lang="en-US" sz="4000" dirty="0"/>
              <a:t>Database – my SQL</a:t>
            </a:r>
          </a:p>
        </p:txBody>
      </p:sp>
      <p:pic>
        <p:nvPicPr>
          <p:cNvPr id="1026" name="Picture 2" descr="Blog | Payara | NetBeans">
            <a:extLst>
              <a:ext uri="{FF2B5EF4-FFF2-40B4-BE49-F238E27FC236}">
                <a16:creationId xmlns:a16="http://schemas.microsoft.com/office/drawing/2014/main" xmlns="" id="{FD278BBA-F006-4BC4-A985-B8F7FF22B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6743700"/>
            <a:ext cx="5900264" cy="205329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Java (programming language) - Wikipedia">
            <a:extLst>
              <a:ext uri="{FF2B5EF4-FFF2-40B4-BE49-F238E27FC236}">
                <a16:creationId xmlns:a16="http://schemas.microsoft.com/office/drawing/2014/main" xmlns="" id="{B292311A-2A04-48B4-AF62-14F0BA7129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0" y="4792567"/>
            <a:ext cx="2133600" cy="39022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077200" y="2095500"/>
            <a:ext cx="9326015" cy="7499833"/>
          </a:xfrm>
          <a:custGeom>
            <a:avLst/>
            <a:gdLst/>
            <a:ahLst/>
            <a:cxnLst/>
            <a:rect l="l" t="t" r="r" b="b"/>
            <a:pathLst>
              <a:path w="9326015" h="7499833">
                <a:moveTo>
                  <a:pt x="0" y="0"/>
                </a:moveTo>
                <a:lnTo>
                  <a:pt x="9326015" y="0"/>
                </a:lnTo>
                <a:lnTo>
                  <a:pt x="9326015" y="7499833"/>
                </a:lnTo>
                <a:lnTo>
                  <a:pt x="0" y="7499833"/>
                </a:lnTo>
                <a:lnTo>
                  <a:pt x="0" y="0"/>
                </a:lnTo>
                <a:close/>
              </a:path>
            </a:pathLst>
          </a:custGeom>
          <a:blipFill>
            <a:blip r:embed="rId2"/>
            <a:stretch>
              <a:fillRect b="-760"/>
            </a:stretch>
          </a:blipFill>
        </p:spPr>
      </p:sp>
      <p:sp>
        <p:nvSpPr>
          <p:cNvPr id="3" name="TextBox 3"/>
          <p:cNvSpPr txBox="1"/>
          <p:nvPr/>
        </p:nvSpPr>
        <p:spPr>
          <a:xfrm>
            <a:off x="1028700" y="1891176"/>
            <a:ext cx="5716000" cy="2277618"/>
          </a:xfrm>
          <a:prstGeom prst="rect">
            <a:avLst/>
          </a:prstGeom>
        </p:spPr>
        <p:txBody>
          <a:bodyPr lIns="0" tIns="0" rIns="0" bIns="0" rtlCol="0" anchor="t">
            <a:spAutoFit/>
          </a:bodyPr>
          <a:lstStyle/>
          <a:p>
            <a:pPr>
              <a:lnSpc>
                <a:spcPts val="4536"/>
              </a:lnSpc>
            </a:pPr>
            <a:r>
              <a:rPr lang="en-US" sz="3600" b="1" spc="338" dirty="0">
                <a:solidFill>
                  <a:srgbClr val="000000"/>
                </a:solidFill>
                <a:latin typeface="Arial" panose="020B0604020202020204" pitchFamily="34" charset="0"/>
                <a:cs typeface="Arial" panose="020B0604020202020204" pitchFamily="34" charset="0"/>
              </a:rPr>
              <a:t>In the login page, admin gives a student id and a password to the student.</a:t>
            </a:r>
          </a:p>
        </p:txBody>
      </p:sp>
      <p:sp>
        <p:nvSpPr>
          <p:cNvPr id="4" name="TextBox 4"/>
          <p:cNvSpPr txBox="1"/>
          <p:nvPr/>
        </p:nvSpPr>
        <p:spPr>
          <a:xfrm>
            <a:off x="1028700" y="5476024"/>
            <a:ext cx="5716000" cy="2269147"/>
          </a:xfrm>
          <a:prstGeom prst="rect">
            <a:avLst/>
          </a:prstGeom>
        </p:spPr>
        <p:txBody>
          <a:bodyPr lIns="0" tIns="0" rIns="0" bIns="0" rtlCol="0" anchor="t">
            <a:spAutoFit/>
          </a:bodyPr>
          <a:lstStyle/>
          <a:p>
            <a:pPr>
              <a:lnSpc>
                <a:spcPts val="4536"/>
              </a:lnSpc>
            </a:pPr>
            <a:r>
              <a:rPr lang="en-US" sz="3600" b="1" spc="338" dirty="0">
                <a:solidFill>
                  <a:srgbClr val="000000"/>
                </a:solidFill>
                <a:latin typeface="Arial" panose="020B0604020202020204" pitchFamily="34" charset="0"/>
                <a:cs typeface="Arial" panose="020B0604020202020204" pitchFamily="34" charset="0"/>
              </a:rPr>
              <a:t>But in this system student can't login only admin can access this.</a:t>
            </a:r>
          </a:p>
        </p:txBody>
      </p:sp>
      <p:sp>
        <p:nvSpPr>
          <p:cNvPr id="6" name="Rectangle 5">
            <a:extLst>
              <a:ext uri="{FF2B5EF4-FFF2-40B4-BE49-F238E27FC236}">
                <a16:creationId xmlns:a16="http://schemas.microsoft.com/office/drawing/2014/main" xmlns="" id="{7D6411C1-05A5-472A-AB16-BC5CF8F184E1}"/>
              </a:ext>
            </a:extLst>
          </p:cNvPr>
          <p:cNvSpPr/>
          <p:nvPr/>
        </p:nvSpPr>
        <p:spPr>
          <a:xfrm>
            <a:off x="6172200" y="230002"/>
            <a:ext cx="4226350" cy="1015663"/>
          </a:xfrm>
          <a:prstGeom prst="rect">
            <a:avLst/>
          </a:prstGeom>
          <a:noFill/>
        </p:spPr>
        <p:txBody>
          <a:bodyPr wrap="square" lIns="91440" tIns="45720" rIns="91440" bIns="45720">
            <a:spAutoFit/>
          </a:bodyPr>
          <a:lstStyle/>
          <a:p>
            <a:pPr algn="ctr"/>
            <a:r>
              <a:rPr lang="en-US" sz="6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Login Page</a:t>
            </a:r>
            <a:endParaRPr lang="en-U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p:transition spd="slow">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EFFF"/>
        </a:solidFill>
        <a:effectLst/>
      </p:bgPr>
    </p:bg>
    <p:spTree>
      <p:nvGrpSpPr>
        <p:cNvPr id="1" name=""/>
        <p:cNvGrpSpPr/>
        <p:nvPr/>
      </p:nvGrpSpPr>
      <p:grpSpPr>
        <a:xfrm>
          <a:off x="0" y="0"/>
          <a:ext cx="0" cy="0"/>
          <a:chOff x="0" y="0"/>
          <a:chExt cx="0" cy="0"/>
        </a:xfrm>
      </p:grpSpPr>
      <p:sp>
        <p:nvSpPr>
          <p:cNvPr id="2" name="Freeform 2"/>
          <p:cNvSpPr/>
          <p:nvPr/>
        </p:nvSpPr>
        <p:spPr>
          <a:xfrm>
            <a:off x="899130" y="3489204"/>
            <a:ext cx="11506200" cy="5334000"/>
          </a:xfrm>
          <a:custGeom>
            <a:avLst/>
            <a:gdLst/>
            <a:ahLst/>
            <a:cxnLst/>
            <a:rect l="l" t="t" r="r" b="b"/>
            <a:pathLst>
              <a:path w="13050294" h="6197217">
                <a:moveTo>
                  <a:pt x="0" y="0"/>
                </a:moveTo>
                <a:lnTo>
                  <a:pt x="13050294" y="0"/>
                </a:lnTo>
                <a:lnTo>
                  <a:pt x="13050294" y="6197217"/>
                </a:lnTo>
                <a:lnTo>
                  <a:pt x="0" y="6197217"/>
                </a:lnTo>
                <a:lnTo>
                  <a:pt x="0" y="0"/>
                </a:lnTo>
                <a:close/>
              </a:path>
            </a:pathLst>
          </a:custGeom>
          <a:blipFill>
            <a:blip r:embed="rId2"/>
            <a:stretch>
              <a:fillRect t="-1625" r="-4276" b="-6442"/>
            </a:stretch>
          </a:blipFill>
        </p:spPr>
      </p:sp>
      <p:sp>
        <p:nvSpPr>
          <p:cNvPr id="4" name="TextBox 3">
            <a:extLst>
              <a:ext uri="{FF2B5EF4-FFF2-40B4-BE49-F238E27FC236}">
                <a16:creationId xmlns:a16="http://schemas.microsoft.com/office/drawing/2014/main" xmlns="" id="{8E0E3E4F-6EAF-4E46-A622-94FEAA009C3A}"/>
              </a:ext>
            </a:extLst>
          </p:cNvPr>
          <p:cNvSpPr txBox="1"/>
          <p:nvPr/>
        </p:nvSpPr>
        <p:spPr>
          <a:xfrm>
            <a:off x="12801600" y="3619500"/>
            <a:ext cx="4572000" cy="4832092"/>
          </a:xfrm>
          <a:prstGeom prst="rect">
            <a:avLst/>
          </a:prstGeom>
          <a:noFill/>
        </p:spPr>
        <p:txBody>
          <a:bodyPr wrap="square" rtlCol="0">
            <a:spAutoFit/>
          </a:bodyPr>
          <a:lstStyle/>
          <a:p>
            <a:r>
              <a:rPr lang="en-US" sz="4400" b="1" dirty="0">
                <a:latin typeface="Arial" panose="020B0604020202020204" pitchFamily="34" charset="0"/>
                <a:cs typeface="Arial" panose="020B0604020202020204" pitchFamily="34" charset="0"/>
              </a:rPr>
              <a:t>When we login using the user name and password then check in the table is it valid one.</a:t>
            </a:r>
          </a:p>
        </p:txBody>
      </p:sp>
      <p:sp>
        <p:nvSpPr>
          <p:cNvPr id="5" name="Rectangle 4">
            <a:extLst>
              <a:ext uri="{FF2B5EF4-FFF2-40B4-BE49-F238E27FC236}">
                <a16:creationId xmlns:a16="http://schemas.microsoft.com/office/drawing/2014/main" xmlns="" id="{7B0EF65C-DD03-4999-886E-293639E539F3}"/>
              </a:ext>
            </a:extLst>
          </p:cNvPr>
          <p:cNvSpPr/>
          <p:nvPr/>
        </p:nvSpPr>
        <p:spPr>
          <a:xfrm>
            <a:off x="6019800" y="1181100"/>
            <a:ext cx="5410200" cy="923330"/>
          </a:xfrm>
          <a:prstGeom prst="rect">
            <a:avLst/>
          </a:prstGeom>
          <a:noFill/>
        </p:spPr>
        <p:txBody>
          <a:bodyPr wrap="squar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Nunito Sans Bold"/>
              </a:rPr>
              <a:t>Admin table</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229035" y="1574978"/>
            <a:ext cx="12713512" cy="8521522"/>
          </a:xfrm>
          <a:custGeom>
            <a:avLst/>
            <a:gdLst/>
            <a:ahLst/>
            <a:cxnLst/>
            <a:rect l="l" t="t" r="r" b="b"/>
            <a:pathLst>
              <a:path w="12118605" h="7931919">
                <a:moveTo>
                  <a:pt x="0" y="0"/>
                </a:moveTo>
                <a:lnTo>
                  <a:pt x="12118604" y="0"/>
                </a:lnTo>
                <a:lnTo>
                  <a:pt x="12118604" y="7931919"/>
                </a:lnTo>
                <a:lnTo>
                  <a:pt x="0" y="7931919"/>
                </a:lnTo>
                <a:lnTo>
                  <a:pt x="0" y="0"/>
                </a:lnTo>
                <a:close/>
              </a:path>
            </a:pathLst>
          </a:custGeom>
          <a:blipFill>
            <a:blip r:embed="rId2"/>
            <a:stretch>
              <a:fillRect/>
            </a:stretch>
          </a:blipFill>
        </p:spPr>
      </p:sp>
      <p:sp>
        <p:nvSpPr>
          <p:cNvPr id="4" name="Rectangle 3">
            <a:extLst>
              <a:ext uri="{FF2B5EF4-FFF2-40B4-BE49-F238E27FC236}">
                <a16:creationId xmlns:a16="http://schemas.microsoft.com/office/drawing/2014/main" xmlns="" id="{387CC43C-9DE1-4D28-B511-E3E027584D33}"/>
              </a:ext>
            </a:extLst>
          </p:cNvPr>
          <p:cNvSpPr/>
          <p:nvPr/>
        </p:nvSpPr>
        <p:spPr>
          <a:xfrm>
            <a:off x="5232991" y="651648"/>
            <a:ext cx="6705600" cy="923330"/>
          </a:xfrm>
          <a:prstGeom prst="rect">
            <a:avLst/>
          </a:prstGeom>
          <a:noFill/>
        </p:spPr>
        <p:txBody>
          <a:bodyPr wrap="squar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Nunito Sans Bold"/>
              </a:rPr>
              <a:t>Connecting code </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763</TotalTime>
  <Words>270</Words>
  <Application>Microsoft Office PowerPoint</Application>
  <PresentationFormat>Custom</PresentationFormat>
  <Paragraphs>47</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Nunito Sans Bold</vt:lpstr>
      <vt:lpstr>Arial</vt:lpstr>
      <vt:lpstr>Calibri</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Minimalist Creative Business Plan Presentation (16:9)</dc:title>
  <cp:lastModifiedBy>Microsoft account</cp:lastModifiedBy>
  <cp:revision>26</cp:revision>
  <dcterms:created xsi:type="dcterms:W3CDTF">2006-08-16T00:00:00Z</dcterms:created>
  <dcterms:modified xsi:type="dcterms:W3CDTF">2024-01-12T03:54:55Z</dcterms:modified>
  <dc:identifier>DAF4zJ8ZlH0</dc:identifier>
</cp:coreProperties>
</file>